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5" r:id="rId3"/>
    <p:sldId id="259" r:id="rId4"/>
    <p:sldId id="261" r:id="rId5"/>
    <p:sldId id="257" r:id="rId6"/>
    <p:sldId id="265" r:id="rId7"/>
    <p:sldId id="268" r:id="rId8"/>
    <p:sldId id="269" r:id="rId9"/>
    <p:sldId id="272" r:id="rId10"/>
    <p:sldId id="278" r:id="rId11"/>
    <p:sldId id="262" r:id="rId12"/>
    <p:sldId id="274" r:id="rId13"/>
    <p:sldId id="273" r:id="rId14"/>
    <p:sldId id="277" r:id="rId15"/>
    <p:sldId id="27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7AC9A9-9264-4486-A88E-82F8DC170C6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A39F8A-8E28-41BD-B528-AC6AF6BB6126}">
      <dgm:prSet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AU" dirty="0"/>
            <a:t>How has player shot selection changed compared to 10+ years ago?</a:t>
          </a:r>
          <a:endParaRPr lang="en-US" dirty="0"/>
        </a:p>
      </dgm:t>
    </dgm:pt>
    <dgm:pt modelId="{EEDB47E0-B827-4329-AD99-B4E25E912700}" type="parTrans" cxnId="{2B288031-DD4A-46C4-BC8B-0C79A29EB9A2}">
      <dgm:prSet/>
      <dgm:spPr/>
      <dgm:t>
        <a:bodyPr/>
        <a:lstStyle/>
        <a:p>
          <a:endParaRPr lang="en-US"/>
        </a:p>
      </dgm:t>
    </dgm:pt>
    <dgm:pt modelId="{35F43BF5-A981-4A8E-8DC8-87E859CCA9E6}" type="sibTrans" cxnId="{2B288031-DD4A-46C4-BC8B-0C79A29EB9A2}">
      <dgm:prSet/>
      <dgm:spPr/>
      <dgm:t>
        <a:bodyPr/>
        <a:lstStyle/>
        <a:p>
          <a:endParaRPr lang="en-US"/>
        </a:p>
      </dgm:t>
    </dgm:pt>
    <dgm:pt modelId="{880DD235-459C-4917-A106-1782BCF35E94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AU" dirty="0"/>
            <a:t>Have shooting percentages gotten better?</a:t>
          </a:r>
          <a:endParaRPr lang="en-US" dirty="0"/>
        </a:p>
      </dgm:t>
    </dgm:pt>
    <dgm:pt modelId="{73068AFB-FDFD-4C5E-856B-483B37B13872}" type="parTrans" cxnId="{259A77B2-0CBE-4776-83A4-9F9C955CE28E}">
      <dgm:prSet/>
      <dgm:spPr/>
      <dgm:t>
        <a:bodyPr/>
        <a:lstStyle/>
        <a:p>
          <a:endParaRPr lang="en-US"/>
        </a:p>
      </dgm:t>
    </dgm:pt>
    <dgm:pt modelId="{70BEDBED-55DA-4310-B380-A786EC7AB3E0}" type="sibTrans" cxnId="{259A77B2-0CBE-4776-83A4-9F9C955CE28E}">
      <dgm:prSet/>
      <dgm:spPr/>
      <dgm:t>
        <a:bodyPr/>
        <a:lstStyle/>
        <a:p>
          <a:endParaRPr lang="en-US"/>
        </a:p>
      </dgm:t>
    </dgm:pt>
    <dgm:pt modelId="{ED4ED0E4-BDFB-4B5D-9C14-54D3138021EB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AU" dirty="0"/>
            <a:t>How many more three-point shots are attempted compared to 10+ years ago?</a:t>
          </a:r>
          <a:endParaRPr lang="en-US" dirty="0"/>
        </a:p>
      </dgm:t>
    </dgm:pt>
    <dgm:pt modelId="{F0442E48-0447-4896-B9A0-B85C5D8D6E9D}" type="parTrans" cxnId="{7188E77D-6296-4C09-86EA-AFA1B207CED7}">
      <dgm:prSet/>
      <dgm:spPr/>
      <dgm:t>
        <a:bodyPr/>
        <a:lstStyle/>
        <a:p>
          <a:endParaRPr lang="en-US"/>
        </a:p>
      </dgm:t>
    </dgm:pt>
    <dgm:pt modelId="{521DCD2A-62FA-4CB1-A617-FC261CEBD692}" type="sibTrans" cxnId="{7188E77D-6296-4C09-86EA-AFA1B207CED7}">
      <dgm:prSet/>
      <dgm:spPr/>
      <dgm:t>
        <a:bodyPr/>
        <a:lstStyle/>
        <a:p>
          <a:endParaRPr lang="en-US"/>
        </a:p>
      </dgm:t>
    </dgm:pt>
    <dgm:pt modelId="{3B716908-0350-4E79-8484-5B73B3111F05}">
      <dgm:prSet/>
      <dgm:spPr>
        <a:solidFill>
          <a:schemeClr val="accent5"/>
        </a:solidFill>
      </dgm:spPr>
      <dgm:t>
        <a:bodyPr/>
        <a:lstStyle/>
        <a:p>
          <a:r>
            <a:rPr lang="en-US" dirty="0"/>
            <a:t>Interest in basketball as I have been playing it for over 10 years</a:t>
          </a:r>
        </a:p>
      </dgm:t>
    </dgm:pt>
    <dgm:pt modelId="{326278B2-74E8-45C9-B5B0-518A46570122}" type="parTrans" cxnId="{098D1A24-538E-4706-8EA7-E1045B94FC30}">
      <dgm:prSet/>
      <dgm:spPr/>
      <dgm:t>
        <a:bodyPr/>
        <a:lstStyle/>
        <a:p>
          <a:endParaRPr lang="en-AU"/>
        </a:p>
      </dgm:t>
    </dgm:pt>
    <dgm:pt modelId="{BE0DFD3D-0100-4660-AD3F-310F84E5369B}" type="sibTrans" cxnId="{098D1A24-538E-4706-8EA7-E1045B94FC30}">
      <dgm:prSet/>
      <dgm:spPr/>
      <dgm:t>
        <a:bodyPr/>
        <a:lstStyle/>
        <a:p>
          <a:endParaRPr lang="en-AU"/>
        </a:p>
      </dgm:t>
    </dgm:pt>
    <dgm:pt modelId="{423B69EE-D585-416B-A303-84879731C6BF}" type="pres">
      <dgm:prSet presAssocID="{1F7AC9A9-9264-4486-A88E-82F8DC170C64}" presName="linear" presStyleCnt="0">
        <dgm:presLayoutVars>
          <dgm:animLvl val="lvl"/>
          <dgm:resizeHandles val="exact"/>
        </dgm:presLayoutVars>
      </dgm:prSet>
      <dgm:spPr/>
    </dgm:pt>
    <dgm:pt modelId="{FBCF009F-9F6D-4C30-893C-C102E8A058C5}" type="pres">
      <dgm:prSet presAssocID="{3B716908-0350-4E79-8484-5B73B3111F05}" presName="parentText" presStyleLbl="node1" presStyleIdx="0" presStyleCnt="4" custLinFactY="-49412" custLinFactNeighborX="-1145" custLinFactNeighborY="-100000">
        <dgm:presLayoutVars>
          <dgm:chMax val="0"/>
          <dgm:bulletEnabled val="1"/>
        </dgm:presLayoutVars>
      </dgm:prSet>
      <dgm:spPr/>
    </dgm:pt>
    <dgm:pt modelId="{4A4ABFF5-0D8D-4547-855C-BA5842863DDF}" type="pres">
      <dgm:prSet presAssocID="{BE0DFD3D-0100-4660-AD3F-310F84E5369B}" presName="spacer" presStyleCnt="0"/>
      <dgm:spPr/>
    </dgm:pt>
    <dgm:pt modelId="{F25315F7-9A7C-418C-8A55-0ADA26040B90}" type="pres">
      <dgm:prSet presAssocID="{E3A39F8A-8E28-41BD-B528-AC6AF6BB612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D1FB64A-235D-4431-A641-6C0BAE4FAEFB}" type="pres">
      <dgm:prSet presAssocID="{35F43BF5-A981-4A8E-8DC8-87E859CCA9E6}" presName="spacer" presStyleCnt="0"/>
      <dgm:spPr/>
    </dgm:pt>
    <dgm:pt modelId="{64363EEA-6E65-49E2-A29C-4D65D6695D15}" type="pres">
      <dgm:prSet presAssocID="{880DD235-459C-4917-A106-1782BCF35E9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CF4BD21-8B6F-4C4F-BE9C-4E2AC685B08D}" type="pres">
      <dgm:prSet presAssocID="{70BEDBED-55DA-4310-B380-A786EC7AB3E0}" presName="spacer" presStyleCnt="0"/>
      <dgm:spPr/>
    </dgm:pt>
    <dgm:pt modelId="{F4CD25A6-58B8-4E5B-B55D-C0B983D81D0A}" type="pres">
      <dgm:prSet presAssocID="{ED4ED0E4-BDFB-4B5D-9C14-54D3138021E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98D1A24-538E-4706-8EA7-E1045B94FC30}" srcId="{1F7AC9A9-9264-4486-A88E-82F8DC170C64}" destId="{3B716908-0350-4E79-8484-5B73B3111F05}" srcOrd="0" destOrd="0" parTransId="{326278B2-74E8-45C9-B5B0-518A46570122}" sibTransId="{BE0DFD3D-0100-4660-AD3F-310F84E5369B}"/>
    <dgm:cxn modelId="{2B288031-DD4A-46C4-BC8B-0C79A29EB9A2}" srcId="{1F7AC9A9-9264-4486-A88E-82F8DC170C64}" destId="{E3A39F8A-8E28-41BD-B528-AC6AF6BB6126}" srcOrd="1" destOrd="0" parTransId="{EEDB47E0-B827-4329-AD99-B4E25E912700}" sibTransId="{35F43BF5-A981-4A8E-8DC8-87E859CCA9E6}"/>
    <dgm:cxn modelId="{E7E3563F-A6B8-44A4-A251-E3BDDEFCDBFD}" type="presOf" srcId="{ED4ED0E4-BDFB-4B5D-9C14-54D3138021EB}" destId="{F4CD25A6-58B8-4E5B-B55D-C0B983D81D0A}" srcOrd="0" destOrd="0" presId="urn:microsoft.com/office/officeart/2005/8/layout/vList2"/>
    <dgm:cxn modelId="{C87D675E-346B-45B5-9140-82FAF73CC7FB}" type="presOf" srcId="{880DD235-459C-4917-A106-1782BCF35E94}" destId="{64363EEA-6E65-49E2-A29C-4D65D6695D15}" srcOrd="0" destOrd="0" presId="urn:microsoft.com/office/officeart/2005/8/layout/vList2"/>
    <dgm:cxn modelId="{7188E77D-6296-4C09-86EA-AFA1B207CED7}" srcId="{1F7AC9A9-9264-4486-A88E-82F8DC170C64}" destId="{ED4ED0E4-BDFB-4B5D-9C14-54D3138021EB}" srcOrd="3" destOrd="0" parTransId="{F0442E48-0447-4896-B9A0-B85C5D8D6E9D}" sibTransId="{521DCD2A-62FA-4CB1-A617-FC261CEBD692}"/>
    <dgm:cxn modelId="{6DCE8482-2AAF-48D3-A885-E68175A79D6D}" type="presOf" srcId="{3B716908-0350-4E79-8484-5B73B3111F05}" destId="{FBCF009F-9F6D-4C30-893C-C102E8A058C5}" srcOrd="0" destOrd="0" presId="urn:microsoft.com/office/officeart/2005/8/layout/vList2"/>
    <dgm:cxn modelId="{2C05B982-6099-4D7D-B3BE-19AC386C8C4C}" type="presOf" srcId="{E3A39F8A-8E28-41BD-B528-AC6AF6BB6126}" destId="{F25315F7-9A7C-418C-8A55-0ADA26040B90}" srcOrd="0" destOrd="0" presId="urn:microsoft.com/office/officeart/2005/8/layout/vList2"/>
    <dgm:cxn modelId="{259A77B2-0CBE-4776-83A4-9F9C955CE28E}" srcId="{1F7AC9A9-9264-4486-A88E-82F8DC170C64}" destId="{880DD235-459C-4917-A106-1782BCF35E94}" srcOrd="2" destOrd="0" parTransId="{73068AFB-FDFD-4C5E-856B-483B37B13872}" sibTransId="{70BEDBED-55DA-4310-B380-A786EC7AB3E0}"/>
    <dgm:cxn modelId="{E80F0ADE-7677-4C7E-8D2F-FE614081395A}" type="presOf" srcId="{1F7AC9A9-9264-4486-A88E-82F8DC170C64}" destId="{423B69EE-D585-416B-A303-84879731C6BF}" srcOrd="0" destOrd="0" presId="urn:microsoft.com/office/officeart/2005/8/layout/vList2"/>
    <dgm:cxn modelId="{E1C2F178-E245-41EB-9B4C-BCC0B16F1420}" type="presParOf" srcId="{423B69EE-D585-416B-A303-84879731C6BF}" destId="{FBCF009F-9F6D-4C30-893C-C102E8A058C5}" srcOrd="0" destOrd="0" presId="urn:microsoft.com/office/officeart/2005/8/layout/vList2"/>
    <dgm:cxn modelId="{443BD2BA-C050-4BAF-B3A2-1AEC25471978}" type="presParOf" srcId="{423B69EE-D585-416B-A303-84879731C6BF}" destId="{4A4ABFF5-0D8D-4547-855C-BA5842863DDF}" srcOrd="1" destOrd="0" presId="urn:microsoft.com/office/officeart/2005/8/layout/vList2"/>
    <dgm:cxn modelId="{1FFD4B4D-2D6D-4557-944F-AA0B696F0C87}" type="presParOf" srcId="{423B69EE-D585-416B-A303-84879731C6BF}" destId="{F25315F7-9A7C-418C-8A55-0ADA26040B90}" srcOrd="2" destOrd="0" presId="urn:microsoft.com/office/officeart/2005/8/layout/vList2"/>
    <dgm:cxn modelId="{C87DC4D2-84BB-47A7-BB03-1A2C16A75614}" type="presParOf" srcId="{423B69EE-D585-416B-A303-84879731C6BF}" destId="{8D1FB64A-235D-4431-A641-6C0BAE4FAEFB}" srcOrd="3" destOrd="0" presId="urn:microsoft.com/office/officeart/2005/8/layout/vList2"/>
    <dgm:cxn modelId="{B04CBC04-9868-4329-8014-286692AED67D}" type="presParOf" srcId="{423B69EE-D585-416B-A303-84879731C6BF}" destId="{64363EEA-6E65-49E2-A29C-4D65D6695D15}" srcOrd="4" destOrd="0" presId="urn:microsoft.com/office/officeart/2005/8/layout/vList2"/>
    <dgm:cxn modelId="{A09EBDC0-7BF2-42C0-BD29-EC73C54F145A}" type="presParOf" srcId="{423B69EE-D585-416B-A303-84879731C6BF}" destId="{ECF4BD21-8B6F-4C4F-BE9C-4E2AC685B08D}" srcOrd="5" destOrd="0" presId="urn:microsoft.com/office/officeart/2005/8/layout/vList2"/>
    <dgm:cxn modelId="{7C6A5055-D323-4D1B-8FCB-7445D2DDB759}" type="presParOf" srcId="{423B69EE-D585-416B-A303-84879731C6BF}" destId="{F4CD25A6-58B8-4E5B-B55D-C0B983D81D0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CF009F-9F6D-4C30-893C-C102E8A058C5}">
      <dsp:nvSpPr>
        <dsp:cNvPr id="0" name=""/>
        <dsp:cNvSpPr/>
      </dsp:nvSpPr>
      <dsp:spPr>
        <a:xfrm>
          <a:off x="0" y="61318"/>
          <a:ext cx="6245265" cy="1023750"/>
        </a:xfrm>
        <a:prstGeom prst="roundRect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Interest in basketball as I have been playing it for over 10 years</a:t>
          </a:r>
        </a:p>
      </dsp:txBody>
      <dsp:txXfrm>
        <a:off x="49975" y="111293"/>
        <a:ext cx="6145315" cy="923800"/>
      </dsp:txXfrm>
    </dsp:sp>
    <dsp:sp modelId="{F25315F7-9A7C-418C-8A55-0ADA26040B90}">
      <dsp:nvSpPr>
        <dsp:cNvPr id="0" name=""/>
        <dsp:cNvSpPr/>
      </dsp:nvSpPr>
      <dsp:spPr>
        <a:xfrm>
          <a:off x="0" y="1734923"/>
          <a:ext cx="6245265" cy="102375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How has player shot selection changed compared to 10+ years ago?</a:t>
          </a:r>
          <a:endParaRPr lang="en-US" sz="2500" kern="1200" dirty="0"/>
        </a:p>
      </dsp:txBody>
      <dsp:txXfrm>
        <a:off x="49975" y="1784898"/>
        <a:ext cx="6145315" cy="923800"/>
      </dsp:txXfrm>
    </dsp:sp>
    <dsp:sp modelId="{64363EEA-6E65-49E2-A29C-4D65D6695D15}">
      <dsp:nvSpPr>
        <dsp:cNvPr id="0" name=""/>
        <dsp:cNvSpPr/>
      </dsp:nvSpPr>
      <dsp:spPr>
        <a:xfrm>
          <a:off x="0" y="2830673"/>
          <a:ext cx="6245265" cy="1023750"/>
        </a:xfrm>
        <a:prstGeom prst="roundRect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Have shooting percentages gotten better?</a:t>
          </a:r>
          <a:endParaRPr lang="en-US" sz="2500" kern="1200" dirty="0"/>
        </a:p>
      </dsp:txBody>
      <dsp:txXfrm>
        <a:off x="49975" y="2880648"/>
        <a:ext cx="6145315" cy="923800"/>
      </dsp:txXfrm>
    </dsp:sp>
    <dsp:sp modelId="{F4CD25A6-58B8-4E5B-B55D-C0B983D81D0A}">
      <dsp:nvSpPr>
        <dsp:cNvPr id="0" name=""/>
        <dsp:cNvSpPr/>
      </dsp:nvSpPr>
      <dsp:spPr>
        <a:xfrm>
          <a:off x="0" y="3926423"/>
          <a:ext cx="6245265" cy="1023750"/>
        </a:xfrm>
        <a:prstGeom prst="roundRect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How many more three-point shots are attempted compared to 10+ years ago?</a:t>
          </a:r>
          <a:endParaRPr lang="en-US" sz="2500" kern="1200" dirty="0"/>
        </a:p>
      </dsp:txBody>
      <dsp:txXfrm>
        <a:off x="49975" y="3976398"/>
        <a:ext cx="6145315" cy="923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353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501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186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808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391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995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40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2124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206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985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47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9/8/2021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991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nba-shot-analysis-al001.herokuapp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nba-shot-analysis-al001.herokuapp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5">
            <a:extLst>
              <a:ext uri="{FF2B5EF4-FFF2-40B4-BE49-F238E27FC236}">
                <a16:creationId xmlns:a16="http://schemas.microsoft.com/office/drawing/2014/main" id="{CE3C5560-7A9C-489F-9148-18C5E1D0F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B0B20B-DE03-454D-95B6-3AE21FAC8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043" y="590062"/>
            <a:ext cx="5309140" cy="2838938"/>
          </a:xfrm>
        </p:spPr>
        <p:txBody>
          <a:bodyPr>
            <a:normAutofit/>
          </a:bodyPr>
          <a:lstStyle/>
          <a:p>
            <a:r>
              <a:rPr lang="en-AU" sz="5400">
                <a:solidFill>
                  <a:schemeClr val="bg1"/>
                </a:solidFill>
              </a:rPr>
              <a:t>NBA Shot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2183D8-6450-40E3-955F-9EECF6B1CA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044" y="3739764"/>
            <a:ext cx="4517954" cy="1198120"/>
          </a:xfrm>
        </p:spPr>
        <p:txBody>
          <a:bodyPr>
            <a:normAutofit fontScale="92500" lnSpcReduction="20000"/>
          </a:bodyPr>
          <a:lstStyle/>
          <a:p>
            <a:r>
              <a:rPr lang="en-AU" sz="2000" dirty="0">
                <a:solidFill>
                  <a:schemeClr val="bg1"/>
                </a:solidFill>
              </a:rPr>
              <a:t>Comparing 2008-09 to 2018-19 Season</a:t>
            </a:r>
          </a:p>
          <a:p>
            <a:endParaRPr lang="en-AU" sz="2000" dirty="0">
              <a:solidFill>
                <a:schemeClr val="bg1"/>
              </a:solidFill>
            </a:endParaRPr>
          </a:p>
          <a:p>
            <a:r>
              <a:rPr lang="en-AU" sz="2000" dirty="0">
                <a:solidFill>
                  <a:schemeClr val="bg1"/>
                </a:solidFill>
              </a:rPr>
              <a:t>By Alvin Lucero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Video 3">
            <a:extLst>
              <a:ext uri="{FF2B5EF4-FFF2-40B4-BE49-F238E27FC236}">
                <a16:creationId xmlns:a16="http://schemas.microsoft.com/office/drawing/2014/main" id="{DD30AC17-8034-4715-AAFB-2389488F0F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7654411" y="3205903"/>
            <a:ext cx="4038624" cy="2265841"/>
          </a:xfrm>
          <a:prstGeom prst="rect">
            <a:avLst/>
          </a:prstGeom>
        </p:spPr>
      </p:pic>
      <p:sp>
        <p:nvSpPr>
          <p:cNvPr id="20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20768" y="229592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9518" y="2756007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003" y="634483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87BD99-E9D4-49A0-AD47-462C1B38E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209220"/>
            <a:ext cx="9147940" cy="2337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AU" sz="6000" dirty="0">
                <a:solidFill>
                  <a:schemeClr val="bg1"/>
                </a:solidFill>
              </a:rPr>
              <a:t>Machine Learning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7921DDE-CD43-4B45-AC4E-6ACBC843410B}"/>
              </a:ext>
            </a:extLst>
          </p:cNvPr>
          <p:cNvSpPr txBox="1"/>
          <p:nvPr/>
        </p:nvSpPr>
        <p:spPr>
          <a:xfrm>
            <a:off x="2674309" y="4504427"/>
            <a:ext cx="6840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https://nba-shot-analysis-al001.herokuapp.com/</a:t>
            </a:r>
            <a:r>
              <a:rPr lang="en-AU" dirty="0">
                <a:solidFill>
                  <a:schemeClr val="bg1"/>
                </a:solidFill>
              </a:rPr>
              <a:t>take_the_shot</a:t>
            </a:r>
          </a:p>
        </p:txBody>
      </p:sp>
    </p:spTree>
    <p:extLst>
      <p:ext uri="{BB962C8B-B14F-4D97-AF65-F5344CB8AC3E}">
        <p14:creationId xmlns:p14="http://schemas.microsoft.com/office/powerpoint/2010/main" val="3200792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Model Training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 hidden="1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Using machine learning to predict whether or not a shot will go in</a:t>
            </a:r>
          </a:p>
          <a:p>
            <a:r>
              <a:rPr lang="en-AU" sz="1800" dirty="0"/>
              <a:t>Classification Machine Learning was chosen as there are only two outcomes:</a:t>
            </a:r>
          </a:p>
          <a:p>
            <a:pPr lvl="1"/>
            <a:r>
              <a:rPr lang="en-AU" sz="1400" dirty="0"/>
              <a:t>Shot is made</a:t>
            </a:r>
          </a:p>
          <a:p>
            <a:pPr lvl="1"/>
            <a:r>
              <a:rPr lang="en-AU" sz="1400" dirty="0"/>
              <a:t>Shot is missed</a:t>
            </a:r>
          </a:p>
          <a:p>
            <a:r>
              <a:rPr lang="en-AU" sz="1800" dirty="0"/>
              <a:t>Selected features for X:</a:t>
            </a:r>
          </a:p>
          <a:p>
            <a:pPr lvl="1"/>
            <a:r>
              <a:rPr lang="en-AU" sz="1400" dirty="0"/>
              <a:t>Period</a:t>
            </a:r>
          </a:p>
          <a:p>
            <a:pPr lvl="1"/>
            <a:r>
              <a:rPr lang="en-AU" sz="1400" dirty="0"/>
              <a:t>Shot clock</a:t>
            </a:r>
          </a:p>
          <a:p>
            <a:pPr lvl="1"/>
            <a:r>
              <a:rPr lang="en-AU" sz="1400" dirty="0"/>
              <a:t>Dribbles</a:t>
            </a:r>
          </a:p>
          <a:p>
            <a:pPr lvl="1"/>
            <a:r>
              <a:rPr lang="en-AU" sz="1400" dirty="0"/>
              <a:t>Touch time</a:t>
            </a:r>
          </a:p>
          <a:p>
            <a:pPr lvl="1"/>
            <a:r>
              <a:rPr lang="en-AU" sz="1400" dirty="0"/>
              <a:t>Shot distance</a:t>
            </a:r>
          </a:p>
          <a:p>
            <a:pPr lvl="1"/>
            <a:r>
              <a:rPr lang="en-AU" sz="1400" dirty="0"/>
              <a:t>Points type</a:t>
            </a:r>
          </a:p>
          <a:p>
            <a:pPr lvl="1"/>
            <a:r>
              <a:rPr lang="en-AU" sz="1400" dirty="0"/>
              <a:t>Closest defender distance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E9342BD9-9B4D-447E-876D-7A280ED06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37" y="1696237"/>
            <a:ext cx="4727442" cy="486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12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Model Selection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 hidden="1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Other models under the Classification category was also built</a:t>
            </a:r>
          </a:p>
          <a:p>
            <a:r>
              <a:rPr lang="en-AU" sz="1800" dirty="0" err="1"/>
              <a:t>model.score</a:t>
            </a:r>
            <a:r>
              <a:rPr lang="en-AU" sz="1800" dirty="0"/>
              <a:t>() to determine the accuracy of each model</a:t>
            </a:r>
          </a:p>
          <a:p>
            <a:r>
              <a:rPr lang="en-AU" sz="1800" dirty="0"/>
              <a:t>The Logistic Regression Model was chosen as it had the highest accuracy score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6B3AA309-4525-4231-A3B0-A16372255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85" y="2526596"/>
            <a:ext cx="4317139" cy="270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68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Take The Shot! (ML)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 hidden="1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Machine Learning model used to predict if a shot will go in or not</a:t>
            </a:r>
          </a:p>
          <a:p>
            <a:r>
              <a:rPr lang="en-AU" sz="1800" dirty="0"/>
              <a:t>Takes user inputs and inputs it into the Logistic Regression Model created in order to predict an outcome</a:t>
            </a:r>
          </a:p>
          <a:p>
            <a:r>
              <a:rPr lang="en-AU" sz="1800" dirty="0"/>
              <a:t>Users can use the chart on the right to help with shot distances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07304568-887F-498E-848D-9C89A41CA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90" y="2080534"/>
            <a:ext cx="5323929" cy="393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396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5">
            <a:extLst>
              <a:ext uri="{FF2B5EF4-FFF2-40B4-BE49-F238E27FC236}">
                <a16:creationId xmlns:a16="http://schemas.microsoft.com/office/drawing/2014/main" id="{CE3C5560-7A9C-489F-9148-18C5E1D0F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884D8BB-1F94-46C1-958B-16B2C375B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34" y="1128874"/>
            <a:ext cx="2754567" cy="5366914"/>
          </a:xfrm>
          <a:prstGeom prst="rect">
            <a:avLst/>
          </a:prstGeom>
        </p:spPr>
      </p:pic>
      <p:cxnSp>
        <p:nvCxnSpPr>
          <p:cNvPr id="18" name="Straight Connector 17" hidden="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raphic 22" hidden="1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20768" y="229592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 hidden="1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9518" y="2756007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21" hidden="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003" y="634483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AB2EF3D8-5A9E-43AD-B410-9ED315B85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4676" y="1168318"/>
            <a:ext cx="3241177" cy="5284841"/>
          </a:xfrm>
          <a:prstGeom prst="rect">
            <a:avLst/>
          </a:prstGeom>
        </p:spPr>
      </p:pic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1C4C57E9-ED1E-433E-A63E-4219D0C8D9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5814" y="2275175"/>
            <a:ext cx="4198984" cy="30711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D84B760-8F48-464A-BA72-AD266089CD05}"/>
              </a:ext>
            </a:extLst>
          </p:cNvPr>
          <p:cNvSpPr txBox="1"/>
          <p:nvPr/>
        </p:nvSpPr>
        <p:spPr>
          <a:xfrm>
            <a:off x="4023803" y="257422"/>
            <a:ext cx="4144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800" dirty="0">
                <a:solidFill>
                  <a:schemeClr val="bg1"/>
                </a:solidFill>
                <a:latin typeface="+mj-lt"/>
              </a:rPr>
              <a:t>How It Works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E6E35C-2593-4807-B057-98C16E78777F}"/>
              </a:ext>
            </a:extLst>
          </p:cNvPr>
          <p:cNvSpPr txBox="1"/>
          <p:nvPr/>
        </p:nvSpPr>
        <p:spPr>
          <a:xfrm>
            <a:off x="635807" y="6453159"/>
            <a:ext cx="2444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chemeClr val="bg1"/>
                </a:solidFill>
              </a:rPr>
              <a:t>Website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F9FB4E5-7A30-4AC3-AAC7-3E5AF101E7F9}"/>
              </a:ext>
            </a:extLst>
          </p:cNvPr>
          <p:cNvSpPr txBox="1"/>
          <p:nvPr/>
        </p:nvSpPr>
        <p:spPr>
          <a:xfrm>
            <a:off x="4483144" y="6462078"/>
            <a:ext cx="2444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chemeClr val="bg1"/>
                </a:solidFill>
              </a:rPr>
              <a:t>predict.js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EA15A0-F2EC-44B4-B29B-B81563900A34}"/>
              </a:ext>
            </a:extLst>
          </p:cNvPr>
          <p:cNvSpPr txBox="1"/>
          <p:nvPr/>
        </p:nvSpPr>
        <p:spPr>
          <a:xfrm>
            <a:off x="8723186" y="5433707"/>
            <a:ext cx="2444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chemeClr val="bg1"/>
                </a:solidFill>
              </a:rPr>
              <a:t>Flask app.py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3DB08678-2298-4D0C-9069-70F612C76201}"/>
              </a:ext>
            </a:extLst>
          </p:cNvPr>
          <p:cNvCxnSpPr>
            <a:cxnSpLocks/>
          </p:cNvCxnSpPr>
          <p:nvPr/>
        </p:nvCxnSpPr>
        <p:spPr>
          <a:xfrm>
            <a:off x="1983765" y="1571765"/>
            <a:ext cx="2001495" cy="434588"/>
          </a:xfrm>
          <a:prstGeom prst="bentConnector3">
            <a:avLst>
              <a:gd name="adj1" fmla="val 59645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F403D54D-144F-4316-B931-CACFE062252D}"/>
              </a:ext>
            </a:extLst>
          </p:cNvPr>
          <p:cNvCxnSpPr>
            <a:cxnSpLocks/>
          </p:cNvCxnSpPr>
          <p:nvPr/>
        </p:nvCxnSpPr>
        <p:spPr>
          <a:xfrm flipV="1">
            <a:off x="2001520" y="1999253"/>
            <a:ext cx="2153230" cy="149104"/>
          </a:xfrm>
          <a:prstGeom prst="bentConnector3">
            <a:avLst>
              <a:gd name="adj1" fmla="val 54954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2346D706-89BF-42EF-94D0-8DB631177B5F}"/>
              </a:ext>
            </a:extLst>
          </p:cNvPr>
          <p:cNvCxnSpPr>
            <a:cxnSpLocks/>
          </p:cNvCxnSpPr>
          <p:nvPr/>
        </p:nvCxnSpPr>
        <p:spPr>
          <a:xfrm flipV="1">
            <a:off x="1961461" y="1999253"/>
            <a:ext cx="2123215" cy="755517"/>
          </a:xfrm>
          <a:prstGeom prst="bentConnector3">
            <a:avLst>
              <a:gd name="adj1" fmla="val 57178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3DAEBAB7-BEE5-4058-ADCE-BDB6B01A6770}"/>
              </a:ext>
            </a:extLst>
          </p:cNvPr>
          <p:cNvCxnSpPr>
            <a:cxnSpLocks/>
          </p:cNvCxnSpPr>
          <p:nvPr/>
        </p:nvCxnSpPr>
        <p:spPr>
          <a:xfrm flipV="1">
            <a:off x="1961461" y="2006353"/>
            <a:ext cx="2123215" cy="1318367"/>
          </a:xfrm>
          <a:prstGeom prst="bentConnector3">
            <a:avLst>
              <a:gd name="adj1" fmla="val 57369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B160BE19-9DAF-4C31-A744-D1C620DD2176}"/>
              </a:ext>
            </a:extLst>
          </p:cNvPr>
          <p:cNvCxnSpPr>
            <a:cxnSpLocks/>
          </p:cNvCxnSpPr>
          <p:nvPr/>
        </p:nvCxnSpPr>
        <p:spPr>
          <a:xfrm flipV="1">
            <a:off x="1961461" y="2006353"/>
            <a:ext cx="2140970" cy="1902906"/>
          </a:xfrm>
          <a:prstGeom prst="bentConnector3">
            <a:avLst>
              <a:gd name="adj1" fmla="val 56932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3A4A7-58F6-4590-B44F-934DF9FBC9A2}"/>
              </a:ext>
            </a:extLst>
          </p:cNvPr>
          <p:cNvCxnSpPr>
            <a:cxnSpLocks/>
          </p:cNvCxnSpPr>
          <p:nvPr/>
        </p:nvCxnSpPr>
        <p:spPr>
          <a:xfrm>
            <a:off x="1961965" y="4460288"/>
            <a:ext cx="12346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1BE24A0-4788-42E9-93AD-7F5660F456AF}"/>
              </a:ext>
            </a:extLst>
          </p:cNvPr>
          <p:cNvCxnSpPr>
            <a:cxnSpLocks/>
          </p:cNvCxnSpPr>
          <p:nvPr/>
        </p:nvCxnSpPr>
        <p:spPr>
          <a:xfrm>
            <a:off x="1961965" y="5036820"/>
            <a:ext cx="122068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198B684-5C98-4D5A-B4AC-7D5D2F598DAD}"/>
              </a:ext>
            </a:extLst>
          </p:cNvPr>
          <p:cNvCxnSpPr>
            <a:cxnSpLocks/>
          </p:cNvCxnSpPr>
          <p:nvPr/>
        </p:nvCxnSpPr>
        <p:spPr>
          <a:xfrm>
            <a:off x="3177540" y="3775710"/>
            <a:ext cx="1295" cy="128016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2B99DC5-052F-4821-8389-62B07DDE60D5}"/>
              </a:ext>
            </a:extLst>
          </p:cNvPr>
          <p:cNvCxnSpPr>
            <a:cxnSpLocks/>
          </p:cNvCxnSpPr>
          <p:nvPr/>
        </p:nvCxnSpPr>
        <p:spPr>
          <a:xfrm flipV="1">
            <a:off x="5650531" y="2372788"/>
            <a:ext cx="2137109" cy="3338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D6BA605A-A650-4EA9-808D-64270575FC96}"/>
              </a:ext>
            </a:extLst>
          </p:cNvPr>
          <p:cNvCxnSpPr>
            <a:cxnSpLocks/>
          </p:cNvCxnSpPr>
          <p:nvPr/>
        </p:nvCxnSpPr>
        <p:spPr>
          <a:xfrm rot="10800000">
            <a:off x="5410201" y="4822521"/>
            <a:ext cx="2800443" cy="437865"/>
          </a:xfrm>
          <a:prstGeom prst="bentConnector3">
            <a:avLst>
              <a:gd name="adj1" fmla="val 3013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A56CED3-2D17-45DB-A9EB-2837ED9D9CBF}"/>
              </a:ext>
            </a:extLst>
          </p:cNvPr>
          <p:cNvCxnSpPr>
            <a:cxnSpLocks/>
          </p:cNvCxnSpPr>
          <p:nvPr/>
        </p:nvCxnSpPr>
        <p:spPr>
          <a:xfrm flipH="1">
            <a:off x="2366503" y="5587850"/>
            <a:ext cx="2013668" cy="69323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CE80749-68D8-408B-B4B0-1707DB965A89}"/>
              </a:ext>
            </a:extLst>
          </p:cNvPr>
          <p:cNvSpPr txBox="1"/>
          <p:nvPr/>
        </p:nvSpPr>
        <p:spPr>
          <a:xfrm>
            <a:off x="3080046" y="1766602"/>
            <a:ext cx="12971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>
                <a:solidFill>
                  <a:schemeClr val="bg1"/>
                </a:solidFill>
              </a:rPr>
              <a:t>Takes user inputs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A27565-7D4C-42AA-8B58-DBA3BA0A4D37}"/>
              </a:ext>
            </a:extLst>
          </p:cNvPr>
          <p:cNvSpPr txBox="1"/>
          <p:nvPr/>
        </p:nvSpPr>
        <p:spPr>
          <a:xfrm>
            <a:off x="6259597" y="2639354"/>
            <a:ext cx="12971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>
                <a:solidFill>
                  <a:schemeClr val="bg1"/>
                </a:solidFill>
              </a:rPr>
              <a:t>Sends to API server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09773F-23F3-4ED5-B89F-63E7B1BFE21B}"/>
              </a:ext>
            </a:extLst>
          </p:cNvPr>
          <p:cNvSpPr txBox="1"/>
          <p:nvPr/>
        </p:nvSpPr>
        <p:spPr>
          <a:xfrm>
            <a:off x="5546873" y="4591689"/>
            <a:ext cx="234442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>
                <a:solidFill>
                  <a:schemeClr val="bg1"/>
                </a:solidFill>
              </a:rPr>
              <a:t>Server predicts result and returns it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A03645F-A63F-4F2D-99BD-2E92C2E7F098}"/>
              </a:ext>
            </a:extLst>
          </p:cNvPr>
          <p:cNvSpPr txBox="1"/>
          <p:nvPr/>
        </p:nvSpPr>
        <p:spPr>
          <a:xfrm>
            <a:off x="3067278" y="6037678"/>
            <a:ext cx="129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>
                <a:solidFill>
                  <a:schemeClr val="bg1"/>
                </a:solidFill>
              </a:rPr>
              <a:t>Result is outputted to page</a:t>
            </a:r>
          </a:p>
        </p:txBody>
      </p:sp>
    </p:spTree>
    <p:extLst>
      <p:ext uri="{BB962C8B-B14F-4D97-AF65-F5344CB8AC3E}">
        <p14:creationId xmlns:p14="http://schemas.microsoft.com/office/powerpoint/2010/main" val="3588374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6D4AD-D748-420E-A70D-A5C81CA9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CFBF0-7CB7-48FC-A2A7-E58B4F529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8768CA-C51A-4892-B28B-7F900F93ED4B}"/>
              </a:ext>
            </a:extLst>
          </p:cNvPr>
          <p:cNvSpPr/>
          <p:nvPr/>
        </p:nvSpPr>
        <p:spPr>
          <a:xfrm>
            <a:off x="-71021" y="-62144"/>
            <a:ext cx="12384349" cy="703111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7811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DE56C-6152-43AF-9FE1-5222F5023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C2FE4-6BE5-4EBB-A1DC-54EBC47DD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Players now tend to favour 3-point shots over mid-range shots</a:t>
            </a:r>
          </a:p>
          <a:p>
            <a:r>
              <a:rPr lang="en-AU" dirty="0"/>
              <a:t>Shooting percentages haven’t improved over the years</a:t>
            </a:r>
          </a:p>
          <a:p>
            <a:r>
              <a:rPr lang="en-AU" dirty="0"/>
              <a:t>Why do teams shoot more 3-point shots?</a:t>
            </a:r>
          </a:p>
          <a:p>
            <a:pPr lvl="1"/>
            <a:r>
              <a:rPr lang="en-AU" dirty="0"/>
              <a:t>The team with more points at the end wins</a:t>
            </a:r>
          </a:p>
          <a:p>
            <a:pPr lvl="1"/>
            <a:r>
              <a:rPr lang="en-US" dirty="0"/>
              <a:t>The league average for 3-point shots is ~37% or 1.11 points per shot</a:t>
            </a:r>
          </a:p>
          <a:p>
            <a:pPr lvl="1"/>
            <a:r>
              <a:rPr lang="en-US" dirty="0"/>
              <a:t>For a 2-point shot to be worth 1.11 points per shot, players would have to shoot ~55% from 2-points range, which they currently do not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46937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5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ADE56C-6152-43AF-9FE1-5222F5023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501651"/>
            <a:ext cx="4414848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About Me</a:t>
            </a:r>
          </a:p>
        </p:txBody>
      </p:sp>
      <p:sp>
        <p:nvSpPr>
          <p:cNvPr id="29" name="Rectangle 17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wearing a suit and tie&#10;&#10;Description automatically generated with medium confidence">
            <a:extLst>
              <a:ext uri="{FF2B5EF4-FFF2-40B4-BE49-F238E27FC236}">
                <a16:creationId xmlns:a16="http://schemas.microsoft.com/office/drawing/2014/main" id="{5EED2E32-94E5-499C-B0ED-B6420312FD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109"/>
          <a:stretch/>
        </p:blipFill>
        <p:spPr>
          <a:xfrm>
            <a:off x="279143" y="299509"/>
            <a:ext cx="5221625" cy="625898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51AC54-1373-419D-8006-0E0576909763}"/>
              </a:ext>
            </a:extLst>
          </p:cNvPr>
          <p:cNvSpPr txBox="1">
            <a:spLocks/>
          </p:cNvSpPr>
          <p:nvPr/>
        </p:nvSpPr>
        <p:spPr>
          <a:xfrm>
            <a:off x="6392583" y="2645922"/>
            <a:ext cx="4434721" cy="37104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Name: Alvin Lucero</a:t>
            </a:r>
          </a:p>
          <a:p>
            <a:r>
              <a:rPr lang="en-US" sz="1800" dirty="0"/>
              <a:t>Program: Data Analytics and </a:t>
            </a:r>
            <a:r>
              <a:rPr lang="en-US" sz="1800" dirty="0" err="1"/>
              <a:t>Visualisation</a:t>
            </a:r>
            <a:endParaRPr lang="en-US" sz="1800" dirty="0"/>
          </a:p>
          <a:p>
            <a:r>
              <a:rPr lang="en-US" sz="1800" dirty="0"/>
              <a:t>Current Study: The University of Western Australia (penultimate year)</a:t>
            </a:r>
          </a:p>
          <a:p>
            <a:pPr lvl="1"/>
            <a:r>
              <a:rPr lang="en-US" sz="1400" dirty="0"/>
              <a:t>Degree: Data Science</a:t>
            </a:r>
          </a:p>
          <a:p>
            <a:pPr lvl="1"/>
            <a:r>
              <a:rPr lang="en-US" sz="1400" dirty="0"/>
              <a:t>Secondary: Accounting</a:t>
            </a:r>
          </a:p>
          <a:p>
            <a:r>
              <a:rPr lang="en-US" sz="1800" dirty="0"/>
              <a:t>Hobbies:</a:t>
            </a:r>
          </a:p>
          <a:p>
            <a:pPr lvl="1"/>
            <a:r>
              <a:rPr lang="en-US" sz="1400" dirty="0"/>
              <a:t>Sports: Basketball, Formula One, NFL</a:t>
            </a:r>
          </a:p>
          <a:p>
            <a:pPr lvl="1"/>
            <a:r>
              <a:rPr lang="en-US" sz="1400" dirty="0"/>
              <a:t>Video Games: PC</a:t>
            </a:r>
          </a:p>
          <a:p>
            <a:endParaRPr lang="en-US" sz="1400" dirty="0"/>
          </a:p>
          <a:p>
            <a:pPr lvl="1"/>
            <a:endParaRPr lang="en-US" sz="1400" dirty="0"/>
          </a:p>
        </p:txBody>
      </p:sp>
      <p:cxnSp>
        <p:nvCxnSpPr>
          <p:cNvPr id="30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274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ADE56C-6152-43AF-9FE1-5222F5023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64" y="1070800"/>
            <a:ext cx="4206017" cy="5583126"/>
          </a:xfrm>
        </p:spPr>
        <p:txBody>
          <a:bodyPr>
            <a:normAutofit/>
          </a:bodyPr>
          <a:lstStyle/>
          <a:p>
            <a:pPr algn="ctr"/>
            <a:r>
              <a:rPr lang="en-AU" sz="6100" dirty="0"/>
              <a:t>Motivation &amp; Questions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C32F6F-96B5-4717-A9B3-E0692D89DF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2727947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3918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4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Data Sources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 hidden="1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API calls from NBA API</a:t>
            </a:r>
          </a:p>
          <a:p>
            <a:pPr lvl="1"/>
            <a:r>
              <a:rPr lang="en-AU" sz="1400" dirty="0"/>
              <a:t>stats.nba.com</a:t>
            </a:r>
          </a:p>
          <a:p>
            <a:r>
              <a:rPr lang="en-AU" sz="1800" dirty="0"/>
              <a:t>Kaggle dataset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3CE6526-6663-4924-A03C-4A2FCD887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365" y="2190454"/>
            <a:ext cx="3635055" cy="967824"/>
          </a:xfrm>
          <a:prstGeom prst="rect">
            <a:avLst/>
          </a:prstGeom>
        </p:spPr>
      </p:pic>
      <p:pic>
        <p:nvPicPr>
          <p:cNvPr id="1026" name="Picture 2" descr="Using Kaggle for your Data Science Work. | by Andrew Picart | Towards Data  Science">
            <a:extLst>
              <a:ext uri="{FF2B5EF4-FFF2-40B4-BE49-F238E27FC236}">
                <a16:creationId xmlns:a16="http://schemas.microsoft.com/office/drawing/2014/main" id="{6CFD7FEC-312C-442B-9029-6AEFFEBCD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85" y="3878941"/>
            <a:ext cx="5194311" cy="112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425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Data Preparation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 hidden="1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Data Preparation Steps: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Converting all columns to lowercase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Selecting only relevant columns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Using label encoder from </a:t>
            </a:r>
            <a:r>
              <a:rPr lang="en-AU" sz="1800" dirty="0" err="1"/>
              <a:t>sklearn</a:t>
            </a:r>
            <a:r>
              <a:rPr lang="en-AU" sz="1800" dirty="0"/>
              <a:t> to encode shot type (needed for machine learning)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Renaming columns to more descriptive names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800" dirty="0"/>
              <a:t>Dropping any duplicates or rows with Null values</a:t>
            </a:r>
          </a:p>
          <a:p>
            <a:r>
              <a:rPr lang="en-AU" sz="1800" dirty="0"/>
              <a:t>All other datasets were cleaned in a similar fashion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Timeline&#10;&#10;Description automatically generated">
            <a:extLst>
              <a:ext uri="{FF2B5EF4-FFF2-40B4-BE49-F238E27FC236}">
                <a16:creationId xmlns:a16="http://schemas.microsoft.com/office/drawing/2014/main" id="{A32ABE41-97A0-4ABB-9B24-5A82082E0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38" y="1761606"/>
            <a:ext cx="5692633" cy="470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03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87BD99-E9D4-49A0-AD47-462C1B38E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209220"/>
            <a:ext cx="9147940" cy="2337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AU" sz="6000" dirty="0">
                <a:solidFill>
                  <a:schemeClr val="bg1"/>
                </a:solidFill>
              </a:rPr>
              <a:t>Findings and Visualisations</a:t>
            </a:r>
            <a:endParaRPr lang="en-US" sz="60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7921DDE-CD43-4B45-AC4E-6ACBC843410B}"/>
              </a:ext>
            </a:extLst>
          </p:cNvPr>
          <p:cNvSpPr txBox="1"/>
          <p:nvPr/>
        </p:nvSpPr>
        <p:spPr>
          <a:xfrm>
            <a:off x="3424514" y="4504427"/>
            <a:ext cx="5339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https://nba-shot-analysis-al001.herokuapp.com/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268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Player Shot Comparison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 hidden="1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This chart maps out the positions on the court where players have made a shot</a:t>
            </a:r>
          </a:p>
          <a:p>
            <a:r>
              <a:rPr lang="en-AU" sz="1800" dirty="0"/>
              <a:t>Comparing the shot locations made during the 2008-09 and 2018-19 season</a:t>
            </a:r>
          </a:p>
          <a:p>
            <a:r>
              <a:rPr lang="en-AU" sz="1800" dirty="0"/>
              <a:t>Findings:</a:t>
            </a:r>
          </a:p>
          <a:p>
            <a:pPr lvl="1"/>
            <a:r>
              <a:rPr lang="en-AU" sz="1400" dirty="0"/>
              <a:t>Players are transitioning more towards 3 point shots</a:t>
            </a:r>
          </a:p>
          <a:p>
            <a:pPr lvl="1"/>
            <a:r>
              <a:rPr lang="en-AU" sz="1400" dirty="0"/>
              <a:t>Notable Player Comparisons: Brook Lopez, Marc Gasol, Kevin Love, Al Horford and Trevor Ariza</a:t>
            </a:r>
          </a:p>
          <a:p>
            <a:pPr lvl="1"/>
            <a:r>
              <a:rPr lang="en-AU" sz="1400" dirty="0"/>
              <a:t>Brook Lopez only had 2 three-point attempts during 2008 season, compared to over 500 attempts during 2018 season</a:t>
            </a:r>
          </a:p>
          <a:p>
            <a:pPr lvl="1"/>
            <a:endParaRPr lang="en-AU" sz="1400" dirty="0"/>
          </a:p>
          <a:p>
            <a:r>
              <a:rPr lang="en-AU" sz="1800" dirty="0"/>
              <a:t>Many players who have transitioned to shooting more 3 point shots are Centres (4/5 of the players listed above play Centre)</a:t>
            </a:r>
          </a:p>
          <a:p>
            <a:pPr lvl="1"/>
            <a:endParaRPr lang="en-AU" sz="14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hart, timeline&#10;&#10;Description automatically generated with medium confidence">
            <a:extLst>
              <a:ext uri="{FF2B5EF4-FFF2-40B4-BE49-F238E27FC236}">
                <a16:creationId xmlns:a16="http://schemas.microsoft.com/office/drawing/2014/main" id="{11ABB4E2-3D98-4D20-A118-649FDE03A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481" y="1619693"/>
            <a:ext cx="3217356" cy="52191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DAE427-0F2F-43A7-BB8E-B6A81EC67E51}"/>
              </a:ext>
            </a:extLst>
          </p:cNvPr>
          <p:cNvSpPr txBox="1"/>
          <p:nvPr/>
        </p:nvSpPr>
        <p:spPr>
          <a:xfrm>
            <a:off x="3080046" y="1766602"/>
            <a:ext cx="12971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>
                <a:solidFill>
                  <a:schemeClr val="bg1"/>
                </a:solidFill>
              </a:rPr>
              <a:t>Takes user inputs</a:t>
            </a:r>
          </a:p>
        </p:txBody>
      </p:sp>
    </p:spTree>
    <p:extLst>
      <p:ext uri="{BB962C8B-B14F-4D97-AF65-F5344CB8AC3E}">
        <p14:creationId xmlns:p14="http://schemas.microsoft.com/office/powerpoint/2010/main" val="1402848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League Shot Comparison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 hidden="1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Contrast between the number of shots taken in the mid-range and above the break 3 between seasons</a:t>
            </a:r>
          </a:p>
          <a:p>
            <a:pPr lvl="1"/>
            <a:r>
              <a:rPr lang="en-AU" sz="1400" dirty="0"/>
              <a:t>Mid-range shots halve from 60 000+ attempts in 2008 to around 30 000 attempts in 2018</a:t>
            </a:r>
          </a:p>
          <a:p>
            <a:pPr lvl="1"/>
            <a:r>
              <a:rPr lang="en-AU" sz="1400" dirty="0"/>
              <a:t>Above the break 3’s follow inversely, with 30 000 attempts in 2008 to 60 000+ attempts in 2018</a:t>
            </a:r>
          </a:p>
          <a:p>
            <a:r>
              <a:rPr lang="en-AU" sz="1800" dirty="0"/>
              <a:t>Field goal percentages remain similar when comparing the two seasons</a:t>
            </a:r>
          </a:p>
          <a:p>
            <a:pPr lvl="1"/>
            <a:r>
              <a:rPr lang="en-AU" sz="1400" dirty="0"/>
              <a:t>Note that above the break 3’s FG% drops by ~1% despite the amount of attempts doubling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Chart, bar chart&#10;&#10;Description automatically generated">
            <a:extLst>
              <a:ext uri="{FF2B5EF4-FFF2-40B4-BE49-F238E27FC236}">
                <a16:creationId xmlns:a16="http://schemas.microsoft.com/office/drawing/2014/main" id="{B1A046AB-1266-42DB-A2B2-6641C8A3B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21" y="2000035"/>
            <a:ext cx="5451867" cy="402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645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9E4AA-D749-45AB-8912-81F46F937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86" y="221559"/>
            <a:ext cx="4425215" cy="1455743"/>
          </a:xfrm>
        </p:spPr>
        <p:txBody>
          <a:bodyPr anchor="ctr">
            <a:noAutofit/>
          </a:bodyPr>
          <a:lstStyle/>
          <a:p>
            <a:pPr algn="ctr"/>
            <a:r>
              <a:rPr lang="en-AU" sz="4800" dirty="0">
                <a:solidFill>
                  <a:schemeClr val="bg1"/>
                </a:solidFill>
              </a:rPr>
              <a:t>Player Shot Chart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 hidden="1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C59C-A795-4F7E-810F-7F63314BD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81935"/>
            <a:ext cx="4986955" cy="5974415"/>
          </a:xfrm>
        </p:spPr>
        <p:txBody>
          <a:bodyPr anchor="ctr">
            <a:normAutofit/>
          </a:bodyPr>
          <a:lstStyle/>
          <a:p>
            <a:r>
              <a:rPr lang="en-AU" sz="1800" dirty="0"/>
              <a:t>An interactive chart showing the locations of shots taken by a player during the 2018-19 season</a:t>
            </a:r>
          </a:p>
          <a:p>
            <a:r>
              <a:rPr lang="en-AU" sz="1800" dirty="0"/>
              <a:t>Size and colour of markings are scaled by the FG% of the player at that location</a:t>
            </a:r>
          </a:p>
          <a:p>
            <a:r>
              <a:rPr lang="en-AU" sz="1800" dirty="0"/>
              <a:t>Chart is filterable by shot zone and player name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solidFill>
              <a:schemeClr val="accent6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043BBFF-ACD0-4023-A795-6DD2FF944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5" y="2240868"/>
            <a:ext cx="5519868" cy="33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21293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677</Words>
  <Application>Microsoft Office PowerPoint</Application>
  <PresentationFormat>Widescreen</PresentationFormat>
  <Paragraphs>90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Univers</vt:lpstr>
      <vt:lpstr>GradientVTI</vt:lpstr>
      <vt:lpstr>NBA Shot Analysis</vt:lpstr>
      <vt:lpstr>About Me</vt:lpstr>
      <vt:lpstr>Motivation &amp; Questions</vt:lpstr>
      <vt:lpstr>Data Sources</vt:lpstr>
      <vt:lpstr>Data Preparation</vt:lpstr>
      <vt:lpstr>Findings and Visualisations</vt:lpstr>
      <vt:lpstr>Player Shot Comparison</vt:lpstr>
      <vt:lpstr>League Shot Comparison</vt:lpstr>
      <vt:lpstr>Player Shot Chart</vt:lpstr>
      <vt:lpstr>Machine Learning</vt:lpstr>
      <vt:lpstr>Model Training</vt:lpstr>
      <vt:lpstr>Model Selection</vt:lpstr>
      <vt:lpstr>Take The Shot! (ML)</vt:lpstr>
      <vt:lpstr>PowerPoint Presentation</vt:lpstr>
      <vt:lpstr>PowerPoint Presentation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NBA Shot Analysis</dc:title>
  <dc:creator>Alvin Lucero (22257319)</dc:creator>
  <cp:lastModifiedBy>Alvin Lucero (22257319)</cp:lastModifiedBy>
  <cp:revision>16</cp:revision>
  <dcterms:created xsi:type="dcterms:W3CDTF">2021-08-26T07:16:44Z</dcterms:created>
  <dcterms:modified xsi:type="dcterms:W3CDTF">2021-09-08T11:55:08Z</dcterms:modified>
</cp:coreProperties>
</file>

<file path=docProps/thumbnail.jpeg>
</file>